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302EE-8B1D-7B4E-8CE0-EAE6DD42F663}" type="datetimeFigureOut">
              <a:rPr lang="en-US" smtClean="0"/>
              <a:t>6/14/12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854ACF-7F7F-994F-B1B2-154629C20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79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4ACF-7F7F-994F-B1B2-154629C20D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41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461247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0" y="4953000"/>
            <a:ext cx="9144000" cy="45291"/>
            <a:chOff x="0" y="1613647"/>
            <a:chExt cx="9144000" cy="4529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1572768"/>
            <a:ext cx="4910328" cy="2130552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3711388"/>
            <a:ext cx="4910328" cy="88696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121024" y="85165"/>
            <a:ext cx="4433047" cy="4433047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840000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hilly" dir="t">
              <a:rot lat="0" lon="0" rev="16800000"/>
            </a:lightRig>
          </a:scene3d>
          <a:sp3d>
            <a:bevelT w="127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179294" y="112058"/>
            <a:ext cx="4201255" cy="4201255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lumMod val="75000"/>
                  <a:alpha val="30000"/>
                </a:schemeClr>
              </a:gs>
            </a:gsLst>
            <a:lin ang="2700000" scaled="1"/>
            <a:tileRect/>
          </a:gradFill>
          <a:ln>
            <a:noFill/>
          </a:ln>
          <a:effectLst>
            <a:innerShdw blurRad="38100" dist="127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264460" y="138952"/>
            <a:ext cx="3988777" cy="405638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lumMod val="75000"/>
                  <a:alpha val="30000"/>
                </a:schemeClr>
              </a:gs>
            </a:gsLst>
            <a:lin ang="2700000" scaled="1"/>
            <a:tileRect/>
          </a:gradFill>
          <a:ln>
            <a:noFill/>
          </a:ln>
          <a:effectLst>
            <a:innerShdw blurRad="38100" dist="127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264460" y="138953"/>
            <a:ext cx="3897026" cy="3897026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lumMod val="75000"/>
                  <a:alpha val="30000"/>
                </a:schemeClr>
              </a:gs>
            </a:gsLst>
            <a:lin ang="2700000" scaled="1"/>
            <a:tileRect/>
          </a:gradFill>
          <a:ln>
            <a:noFill/>
          </a:ln>
          <a:effectLst>
            <a:innerShdw blurRad="127000" dist="63500" dir="162000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3A32B-6EB6-8340-836A-DAECBE9FF7A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10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1461247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9"/>
          <p:cNvGrpSpPr/>
          <p:nvPr/>
        </p:nvGrpSpPr>
        <p:grpSpPr>
          <a:xfrm>
            <a:off x="0" y="4953000"/>
            <a:ext cx="9144000" cy="45291"/>
            <a:chOff x="0" y="1613647"/>
            <a:chExt cx="9144000" cy="4529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5376" y="1573306"/>
            <a:ext cx="3653117" cy="2133600"/>
          </a:xfrm>
        </p:spPr>
        <p:txBody>
          <a:bodyPr anchor="b" anchorCtr="0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65376" y="3998259"/>
            <a:ext cx="3653117" cy="883024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134471" y="685800"/>
            <a:ext cx="5268049" cy="526804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840000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hilly" dir="t">
              <a:rot lat="0" lon="0" rev="16800000"/>
            </a:lightRig>
          </a:scene3d>
          <a:sp3d>
            <a:bevelT w="127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29676" y="712694"/>
            <a:ext cx="4983480" cy="4983480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lumMod val="75000"/>
                  <a:alpha val="30000"/>
                </a:schemeClr>
              </a:gs>
            </a:gsLst>
            <a:lin ang="2700000" scaled="1"/>
            <a:tileRect/>
          </a:gradFill>
          <a:ln>
            <a:noFill/>
          </a:ln>
          <a:effectLst>
            <a:innerShdw blurRad="38100" dist="127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241232" y="716992"/>
            <a:ext cx="4906459" cy="4852935"/>
          </a:xfrm>
          <a:prstGeom prst="ellipse">
            <a:avLst/>
          </a:prstGeom>
          <a:effectLst>
            <a:innerShdw blurRad="63500" dist="50800" dir="16200000">
              <a:prstClr val="black">
                <a:alpha val="30000"/>
              </a:prstClr>
            </a:innerShdw>
          </a:effectLst>
        </p:spPr>
        <p:txBody>
          <a:bodyPr>
            <a:normAutofit/>
          </a:bodyPr>
          <a:lstStyle>
            <a:lvl1pPr algn="r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8013" cy="1362075"/>
          </a:xfrm>
        </p:spPr>
        <p:txBody>
          <a:bodyPr anchor="b" anchorCtr="0">
            <a:normAutofit/>
          </a:bodyPr>
          <a:lstStyle>
            <a:lvl1pPr algn="ctr">
              <a:defRPr sz="48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29013"/>
            <a:ext cx="8228013" cy="1347787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3A32B-6EB6-8340-836A-DAECBE9FF7A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1447800"/>
            <a:ext cx="9144000" cy="45291"/>
            <a:chOff x="0" y="1613647"/>
            <a:chExt cx="9144000" cy="4529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10"/>
          <p:cNvGrpSpPr/>
          <p:nvPr/>
        </p:nvGrpSpPr>
        <p:grpSpPr>
          <a:xfrm>
            <a:off x="0" y="4939553"/>
            <a:ext cx="9144000" cy="45291"/>
            <a:chOff x="0" y="1613647"/>
            <a:chExt cx="9144000" cy="45291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1"/>
            <a:ext cx="3931920" cy="398032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057401"/>
            <a:ext cx="3931920" cy="398032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3A32B-6EB6-8340-836A-DAECBE9FF7A9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16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4670"/>
            <a:ext cx="3931920" cy="744071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14600"/>
            <a:ext cx="3931920" cy="35231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734670"/>
            <a:ext cx="3931920" cy="744071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514600"/>
            <a:ext cx="3931920" cy="35231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3A32B-6EB6-8340-836A-DAECBE9FF7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3A32B-6EB6-8340-836A-DAECBE9FF7A9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3A32B-6EB6-8340-836A-DAECBE9FF7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58906"/>
            <a:ext cx="3602039" cy="116205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3388" y="273051"/>
            <a:ext cx="4206240" cy="57785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1905001"/>
            <a:ext cx="3602039" cy="3733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A4845-A08A-4DF4-8D99-E2E7B6D41C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178859"/>
            <a:ext cx="9144000" cy="45291"/>
            <a:chOff x="0" y="1613647"/>
            <a:chExt cx="9144000" cy="45291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0" y="5715000"/>
            <a:ext cx="9144000" cy="45291"/>
            <a:chOff x="0" y="1613647"/>
            <a:chExt cx="9144000" cy="45291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3581400" cy="1252538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895600"/>
            <a:ext cx="3581400" cy="2438400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3A32B-6EB6-8340-836A-DAECBE9FF7A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4285131" y="1116106"/>
            <a:ext cx="4724400" cy="47244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840000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hilly" dir="t">
              <a:rot lat="0" lon="0" rev="16800000"/>
            </a:lightRig>
          </a:scene3d>
          <a:sp3d>
            <a:bevelT w="127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3386" y="1148001"/>
            <a:ext cx="4434840" cy="4434987"/>
          </a:xfrm>
          <a:prstGeom prst="ellipse">
            <a:avLst/>
          </a:prstGeom>
          <a:effectLst>
            <a:innerShdw blurRad="63500" dist="50800" dir="18900000">
              <a:prstClr val="black">
                <a:alpha val="30000"/>
              </a:prstClr>
            </a:inn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b="1" kern="1200">
                <a:solidFill>
                  <a:schemeClr val="tx1"/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3A32B-6EB6-8340-836A-DAECBE9FF7A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6500" y="609600"/>
            <a:ext cx="15875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629400" cy="5516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56499" y="6356350"/>
            <a:ext cx="1148229" cy="365125"/>
          </a:xfrm>
        </p:spPr>
        <p:txBody>
          <a:bodyPr/>
          <a:lstStyle/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3A32B-6EB6-8340-836A-DAECBE9FF7A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 rot="5400000">
            <a:off x="4065260" y="3406355"/>
            <a:ext cx="6858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1"/>
            <a:ext cx="82296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112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1A059-A7F5-964C-9F6A-B09CC10E3AAE}" type="datetimeFigureOut">
              <a:rPr lang="en-US" smtClean="0"/>
              <a:t>6/14/12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3A32B-6EB6-8340-836A-DAECBE9FF7A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"/>
        <a:defRPr sz="24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accent2"/>
        </a:buClr>
        <a:buSzPct val="90000"/>
        <a:buFont typeface="Wingdings" pitchFamily="2" charset="2"/>
        <a:buChar char=""/>
        <a:defRPr sz="22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"/>
        <a:defRPr sz="20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accent2"/>
        </a:buClr>
        <a:buSzPct val="90000"/>
        <a:buFont typeface="Wingdings" pitchFamily="2" charset="2"/>
        <a:buChar char=""/>
        <a:defRPr sz="18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"/>
        <a:defRPr sz="18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REPRESENTING THE PHILOSOPHY THROUGH ART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64125" y="5746750"/>
            <a:ext cx="1946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Cynthia Aguirre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EMPOWERING THE POWERLESS:TRANSFORMING INEQUALITIES</a:t>
            </a:r>
            <a:endParaRPr lang="en-US" sz="3200" dirty="0"/>
          </a:p>
        </p:txBody>
      </p:sp>
      <p:pic>
        <p:nvPicPr>
          <p:cNvPr id="9" name="Content Placeholder 8" descr="imgres-11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72727" r="-72727"/>
          <a:stretch>
            <a:fillRect/>
          </a:stretch>
        </p:blipFill>
        <p:spPr>
          <a:xfrm>
            <a:off x="-2253537" y="2057401"/>
            <a:ext cx="8229600" cy="3962400"/>
          </a:xfrm>
        </p:spPr>
      </p:pic>
      <p:pic>
        <p:nvPicPr>
          <p:cNvPr id="10" name="Picture 9" descr="imgres-1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578" y="2318856"/>
            <a:ext cx="4343233" cy="3122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language should be created to deconstruct dominant power</a:t>
            </a:r>
            <a:endParaRPr lang="en-US" dirty="0"/>
          </a:p>
        </p:txBody>
      </p:sp>
      <p:pic>
        <p:nvPicPr>
          <p:cNvPr id="5" name="Picture 4" descr="imgres-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57401"/>
            <a:ext cx="3424306" cy="3962400"/>
          </a:xfrm>
          <a:prstGeom prst="rect">
            <a:avLst/>
          </a:prstGeom>
        </p:spPr>
      </p:pic>
      <p:pic>
        <p:nvPicPr>
          <p:cNvPr id="7" name="Content Placeholder 6" descr="imgres-3.jpeg"/>
          <p:cNvPicPr>
            <a:picLocks noGrp="1" noChangeAspect="1"/>
          </p:cNvPicPr>
          <p:nvPr>
            <p:ph idx="1"/>
          </p:nvPr>
        </p:nvPicPr>
        <p:blipFill>
          <a:blip r:embed="rId3"/>
          <a:srcRect l="-27784" r="-27784"/>
          <a:stretch>
            <a:fillRect/>
          </a:stretch>
        </p:blipFill>
        <p:spPr>
          <a:xfrm>
            <a:off x="2746882" y="2057401"/>
            <a:ext cx="7523364" cy="39624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Empower+ Transform+ Cultural factors</a:t>
            </a:r>
            <a:endParaRPr lang="en-US" dirty="0"/>
          </a:p>
        </p:txBody>
      </p:sp>
      <p:pic>
        <p:nvPicPr>
          <p:cNvPr id="4" name="Content Placeholder 3" descr="imgres-4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98036" r="-98036"/>
          <a:stretch>
            <a:fillRect/>
          </a:stretch>
        </p:blipFill>
        <p:spPr>
          <a:xfrm>
            <a:off x="-2727442" y="2057401"/>
            <a:ext cx="8229600" cy="3962400"/>
          </a:xfrm>
        </p:spPr>
      </p:pic>
      <p:pic>
        <p:nvPicPr>
          <p:cNvPr id="5" name="Picture 4" descr="juvenile-transformation-art-therapy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151" y="2057401"/>
            <a:ext cx="3314541" cy="3937000"/>
          </a:xfrm>
          <a:prstGeom prst="rect">
            <a:avLst/>
          </a:prstGeom>
        </p:spPr>
      </p:pic>
      <p:pic>
        <p:nvPicPr>
          <p:cNvPr id="7" name="Picture 6" descr="imgres-6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2692" y="2057401"/>
            <a:ext cx="3051308" cy="3962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Teachers negotiate to help empower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68146" y="6279959"/>
            <a:ext cx="701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this                                                                                    But this</a:t>
            </a:r>
            <a:endParaRPr lang="en-US" dirty="0"/>
          </a:p>
        </p:txBody>
      </p:sp>
      <p:pic>
        <p:nvPicPr>
          <p:cNvPr id="7" name="Content Placeholder 6" descr="imgres-8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31681" r="-31681"/>
          <a:stretch>
            <a:fillRect/>
          </a:stretch>
        </p:blipFill>
        <p:spPr>
          <a:xfrm>
            <a:off x="-1305727" y="2057401"/>
            <a:ext cx="7409625" cy="3962400"/>
          </a:xfrm>
        </p:spPr>
      </p:pic>
      <p:pic>
        <p:nvPicPr>
          <p:cNvPr id="8" name="Picture 7" descr="imgres-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832" y="2057401"/>
            <a:ext cx="4310168" cy="39499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Curriculum inspires learning when it’s built on cultural knowledge that is already possessed</a:t>
            </a:r>
            <a:endParaRPr lang="en-US" sz="3600" dirty="0"/>
          </a:p>
        </p:txBody>
      </p:sp>
      <p:pic>
        <p:nvPicPr>
          <p:cNvPr id="4" name="Content Placeholder 3" descr="imgres-10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53846" r="-53846"/>
          <a:stretch>
            <a:fillRect/>
          </a:stretch>
        </p:blipFill>
        <p:spPr>
          <a:xfrm>
            <a:off x="-1912326" y="2057401"/>
            <a:ext cx="8229600" cy="3962400"/>
          </a:xfrm>
        </p:spPr>
      </p:pic>
      <p:pic>
        <p:nvPicPr>
          <p:cNvPr id="5" name="Picture 4" descr="imgres-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430" y="2023596"/>
            <a:ext cx="3996205" cy="399620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Focus">
  <a:themeElements>
    <a:clrScheme name="Focus">
      <a:dk1>
        <a:sysClr val="windowText" lastClr="000000"/>
      </a:dk1>
      <a:lt1>
        <a:sysClr val="window" lastClr="FFFFFF"/>
      </a:lt1>
      <a:dk2>
        <a:srgbClr val="0064E2"/>
      </a:dk2>
      <a:lt2>
        <a:srgbClr val="B5D2F5"/>
      </a:lt2>
      <a:accent1>
        <a:srgbClr val="FFB91D"/>
      </a:accent1>
      <a:accent2>
        <a:srgbClr val="F97817"/>
      </a:accent2>
      <a:accent3>
        <a:srgbClr val="6DE304"/>
      </a:accent3>
      <a:accent4>
        <a:srgbClr val="FF0000"/>
      </a:accent4>
      <a:accent5>
        <a:srgbClr val="732BEA"/>
      </a:accent5>
      <a:accent6>
        <a:srgbClr val="C913AD"/>
      </a:accent6>
      <a:hlink>
        <a:srgbClr val="FFE400"/>
      </a:hlink>
      <a:folHlink>
        <a:srgbClr val="A3EC62"/>
      </a:folHlink>
    </a:clrScheme>
    <a:fontScheme name="Focus">
      <a:majorFont>
        <a:latin typeface="Corbel"/>
        <a:ea typeface=""/>
        <a:cs typeface=""/>
        <a:font script="Jpan" typeface="ＭＳ ゴシック"/>
      </a:majorFont>
      <a:minorFont>
        <a:latin typeface="Corbel"/>
        <a:ea typeface=""/>
        <a:cs typeface=""/>
        <a:font script="Jpan" typeface="ＭＳ ゴシック"/>
      </a:minorFont>
    </a:fontScheme>
    <a:fmtScheme name="Focus">
      <a:fillStyleLst>
        <a:solidFill>
          <a:schemeClr val="phClr"/>
        </a:solidFill>
        <a:solidFill>
          <a:schemeClr val="phClr"/>
        </a:solidFill>
        <a:solidFill>
          <a:schemeClr val="phClr">
            <a:satMod val="150000"/>
          </a:schemeClr>
        </a:soli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101600" dist="63500" dir="42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glow rad="101600">
              <a:schemeClr val="lt1"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soft" dir="r">
              <a:rot lat="0" lon="0" rev="5400000"/>
            </a:lightRig>
          </a:scene3d>
          <a:sp3d prstMaterial="softmetal">
            <a:bevelT w="31750" h="63500"/>
          </a:sp3d>
        </a:effectStyle>
      </a:effectStyleLst>
      <a:bgFillStyleLst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10000"/>
                <a:satMod val="250000"/>
              </a:schemeClr>
              <a:schemeClr val="phClr">
                <a:tint val="70000"/>
                <a:alpha val="80000"/>
                <a:sat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80000"/>
                <a:shade val="10000"/>
                <a:satMod val="250000"/>
              </a:schemeClr>
              <a:schemeClr val="phClr">
                <a:tint val="70000"/>
                <a:alpha val="80000"/>
                <a:sat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3">
            <a:duotone>
              <a:schemeClr val="phClr">
                <a:tint val="80000"/>
                <a:shade val="10000"/>
                <a:satMod val="250000"/>
              </a:schemeClr>
              <a:schemeClr val="phClr">
                <a:tint val="70000"/>
                <a:alpha val="80000"/>
                <a:sat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</TotalTime>
  <Words>52</Words>
  <Application>Microsoft Macintosh PowerPoint</Application>
  <PresentationFormat>On-screen Show (4:3)</PresentationFormat>
  <Paragraphs>10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Focus</vt:lpstr>
      <vt:lpstr>Critical Theory</vt:lpstr>
      <vt:lpstr>EMPOWERING THE POWERLESS:TRANSFORMING INEQUALITIES</vt:lpstr>
      <vt:lpstr>New language should be created to deconstruct dominant power</vt:lpstr>
      <vt:lpstr>Empower+ Transform+ Cultural factors</vt:lpstr>
      <vt:lpstr>Teachers negotiate to help empower</vt:lpstr>
      <vt:lpstr>Curriculum inspires learning when it’s built on cultural knowledge that is already possessed</vt:lpstr>
    </vt:vector>
  </TitlesOfParts>
  <Company>University of California, Berkeley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Theory</dc:title>
  <dc:creator>Mi Nena</dc:creator>
  <cp:lastModifiedBy>Jeff Sapp jsapp</cp:lastModifiedBy>
  <cp:revision>4</cp:revision>
  <dcterms:created xsi:type="dcterms:W3CDTF">2012-06-13T19:26:12Z</dcterms:created>
  <dcterms:modified xsi:type="dcterms:W3CDTF">2012-06-14T17:10:58Z</dcterms:modified>
</cp:coreProperties>
</file>